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27" r:id="rId2"/>
    <p:sldId id="330" r:id="rId3"/>
    <p:sldId id="331" r:id="rId4"/>
    <p:sldId id="332" r:id="rId5"/>
    <p:sldId id="298" r:id="rId6"/>
    <p:sldId id="262" r:id="rId7"/>
    <p:sldId id="263" r:id="rId8"/>
    <p:sldId id="299" r:id="rId9"/>
    <p:sldId id="302" r:id="rId10"/>
    <p:sldId id="264" r:id="rId11"/>
    <p:sldId id="266" r:id="rId12"/>
    <p:sldId id="265" r:id="rId13"/>
    <p:sldId id="276" r:id="rId14"/>
    <p:sldId id="303" r:id="rId15"/>
    <p:sldId id="293" r:id="rId16"/>
    <p:sldId id="277" r:id="rId17"/>
    <p:sldId id="284" r:id="rId18"/>
    <p:sldId id="269" r:id="rId19"/>
    <p:sldId id="304" r:id="rId20"/>
    <p:sldId id="305" r:id="rId21"/>
    <p:sldId id="307" r:id="rId22"/>
    <p:sldId id="306" r:id="rId23"/>
    <p:sldId id="308" r:id="rId24"/>
    <p:sldId id="270" r:id="rId25"/>
    <p:sldId id="309" r:id="rId26"/>
    <p:sldId id="310" r:id="rId27"/>
    <p:sldId id="311" r:id="rId28"/>
    <p:sldId id="312" r:id="rId29"/>
    <p:sldId id="314" r:id="rId30"/>
    <p:sldId id="313" r:id="rId31"/>
    <p:sldId id="315" r:id="rId32"/>
    <p:sldId id="316" r:id="rId33"/>
    <p:sldId id="317" r:id="rId34"/>
    <p:sldId id="294" r:id="rId35"/>
    <p:sldId id="296" r:id="rId36"/>
    <p:sldId id="318" r:id="rId37"/>
    <p:sldId id="319" r:id="rId38"/>
    <p:sldId id="321" r:id="rId39"/>
    <p:sldId id="322" r:id="rId40"/>
    <p:sldId id="323" r:id="rId41"/>
    <p:sldId id="324" r:id="rId42"/>
    <p:sldId id="288" r:id="rId43"/>
    <p:sldId id="289" r:id="rId44"/>
    <p:sldId id="320" r:id="rId45"/>
    <p:sldId id="274" r:id="rId46"/>
    <p:sldId id="329" r:id="rId4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5169"/>
  </p:normalViewPr>
  <p:slideViewPr>
    <p:cSldViewPr snapToGrid="0" snapToObjects="1">
      <p:cViewPr>
        <p:scale>
          <a:sx n="75" d="100"/>
          <a:sy n="75" d="100"/>
        </p:scale>
        <p:origin x="245" y="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cjohn05/testrepo/blob/master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github.com/ericjohn05/testrepo/blob/master/jupyter-labs-eda-sql-edx%20(1).ipynb" TargetMode="External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cjohn05/testrepo/blob/master/jupyter-labs-eda-sql-edx%20(4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cjohn05/testrepo/blob/master/IBM-DS0321EN-SkillsNetwork_labs_module_3_lab_jupyter_launch_site_location.jupyterlite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cjohn05/testrepo/blob/master/spacex_dash_app%20(1)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cjohn05/testrepo/blob/master/IBM-DS0321EN-SkillsNetwork_labs_module_4_SpaceX_Machine_Learning_Prediction_Part_5.jupyterlite.ipynb" TargetMode="External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hyperlink" Target="https://github.com/ericjohn05/testrepo/blob/master/Final_Assignment.ipynb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hyperlink" Target="https://github.com/ericjohn05/testrepo/blob/master/jupyter-labs-webscraping%20(1).ipynb" TargetMode="External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Eric John Sulit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March 30, 2023</a:t>
            </a: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: Right 16">
            <a:extLst>
              <a:ext uri="{FF2B5EF4-FFF2-40B4-BE49-F238E27FC236}">
                <a16:creationId xmlns:a16="http://schemas.microsoft.com/office/drawing/2014/main" id="{36311B3F-065A-B705-0D4C-0BF7DCD81D39}"/>
              </a:ext>
            </a:extLst>
          </p:cNvPr>
          <p:cNvSpPr/>
          <p:nvPr/>
        </p:nvSpPr>
        <p:spPr>
          <a:xfrm rot="5400000">
            <a:off x="7184786" y="3681095"/>
            <a:ext cx="509111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EDA 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sz="1600" dirty="0"/>
              <a:t>URL: </a:t>
            </a:r>
            <a:r>
              <a:rPr lang="en-US" sz="1600" dirty="0">
                <a:hlinkClick r:id="rId3"/>
              </a:rPr>
              <a:t>https://github.com/ericjohn05/testrepo/blob/master/labs-jupyter-spacex-Data%20wrangling.ipynb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9FBD13-28BE-5057-EA71-54A4F1AAEB26}"/>
              </a:ext>
            </a:extLst>
          </p:cNvPr>
          <p:cNvSpPr/>
          <p:nvPr/>
        </p:nvSpPr>
        <p:spPr>
          <a:xfrm>
            <a:off x="2153920" y="2600960"/>
            <a:ext cx="1706880" cy="10769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Check Null Values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8EEEAE-4B36-97A9-D132-8BDCECC08AAA}"/>
              </a:ext>
            </a:extLst>
          </p:cNvPr>
          <p:cNvSpPr/>
          <p:nvPr/>
        </p:nvSpPr>
        <p:spPr>
          <a:xfrm>
            <a:off x="4369911" y="2600960"/>
            <a:ext cx="1706880" cy="10769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Calculate the Number  of Launches on each 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E19194-1A28-93ED-E559-6A8BF86DC131}"/>
              </a:ext>
            </a:extLst>
          </p:cNvPr>
          <p:cNvSpPr/>
          <p:nvPr/>
        </p:nvSpPr>
        <p:spPr>
          <a:xfrm>
            <a:off x="6585902" y="2600960"/>
            <a:ext cx="1706880" cy="10769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Calculate the Number and </a:t>
            </a:r>
            <a:r>
              <a:rPr lang="en-US" sz="1400" dirty="0" err="1"/>
              <a:t>occurence</a:t>
            </a:r>
            <a:r>
              <a:rPr lang="en-US" sz="1400" dirty="0"/>
              <a:t> of each orbit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19E5B-8A7A-2B98-1A8C-076751D82C6C}"/>
              </a:ext>
            </a:extLst>
          </p:cNvPr>
          <p:cNvSpPr/>
          <p:nvPr/>
        </p:nvSpPr>
        <p:spPr>
          <a:xfrm>
            <a:off x="2153920" y="4107815"/>
            <a:ext cx="1706880" cy="10769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Handle Null Values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881E40-90F1-9989-C969-D6455A8BEF8F}"/>
              </a:ext>
            </a:extLst>
          </p:cNvPr>
          <p:cNvSpPr/>
          <p:nvPr/>
        </p:nvSpPr>
        <p:spPr>
          <a:xfrm>
            <a:off x="4369911" y="4107815"/>
            <a:ext cx="1706880" cy="10769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 a landing outcome label from outcome column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7A07AF-2EF6-0AC2-DAC5-3987A653A1C5}"/>
              </a:ext>
            </a:extLst>
          </p:cNvPr>
          <p:cNvSpPr/>
          <p:nvPr/>
        </p:nvSpPr>
        <p:spPr>
          <a:xfrm>
            <a:off x="6585902" y="4107815"/>
            <a:ext cx="1706880" cy="10769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Calculate the Number and occurrence of mission outcome per Orbit Type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CB648E7-853F-3FDC-3BED-54291E5EEE8C}"/>
              </a:ext>
            </a:extLst>
          </p:cNvPr>
          <p:cNvSpPr/>
          <p:nvPr/>
        </p:nvSpPr>
        <p:spPr>
          <a:xfrm>
            <a:off x="3860800" y="2956560"/>
            <a:ext cx="509111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F2D9E6A-2446-A884-4950-4C416B28DC0A}"/>
              </a:ext>
            </a:extLst>
          </p:cNvPr>
          <p:cNvSpPr/>
          <p:nvPr/>
        </p:nvSpPr>
        <p:spPr>
          <a:xfrm>
            <a:off x="6075680" y="2946400"/>
            <a:ext cx="509111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9119B7C-43C6-DF41-DE84-9A7B624FC5D1}"/>
              </a:ext>
            </a:extLst>
          </p:cNvPr>
          <p:cNvSpPr/>
          <p:nvPr/>
        </p:nvSpPr>
        <p:spPr>
          <a:xfrm rot="10800000">
            <a:off x="6073139" y="4510382"/>
            <a:ext cx="509111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84F859F-4528-DDE7-CADE-5FDF70975AED}"/>
              </a:ext>
            </a:extLst>
          </p:cNvPr>
          <p:cNvSpPr/>
          <p:nvPr/>
        </p:nvSpPr>
        <p:spPr>
          <a:xfrm rot="10800000">
            <a:off x="3858259" y="4510382"/>
            <a:ext cx="509111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3C03D45-EB22-154B-8238-FF75ED0F4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1" y="1655287"/>
            <a:ext cx="4102209" cy="186927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1400"/>
              <a:t>URL: </a:t>
            </a:r>
            <a:r>
              <a:rPr lang="en-US" sz="1400">
                <a:hlinkClick r:id="rId4"/>
              </a:rPr>
              <a:t>https://github.com/ericjohn05/testrepo/blob/master/jupyter-labs-eda-sql-edx%20(1).ipynb</a:t>
            </a:r>
            <a:endParaRPr lang="en-US" sz="140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0FC0B-8996-954C-ABC9-6C459A12D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61" y="1687137"/>
            <a:ext cx="3977420" cy="1837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F86658-82CC-DB93-0025-7EA574CE8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62" y="3703320"/>
            <a:ext cx="3977419" cy="1837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960B34-43A7-A0AF-7CC7-915B6A389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4899" y="1685767"/>
            <a:ext cx="2207090" cy="18692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D0CE07-D201-5D10-30B1-2E595CC0C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1880" y="3733285"/>
            <a:ext cx="4102208" cy="18374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845682-5EE2-8A96-DA4E-2F70EB634B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1887" y="3733286"/>
            <a:ext cx="2296085" cy="18074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313794"/>
            <a:ext cx="9382983" cy="484412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 include: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Displaying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Displaying 5 records where launch sites begin with the string ‘KSC’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Displaying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Displaying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the date where the successful landing outcome in drone ship was achieved.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the names of the boosters which have success in ground pad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the names of the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which have carried the maximum payload mass.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the records which will display the month names, successful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ground pad, booster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Versions,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2017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the count of successful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between the date 2010 06 04 and  2017 03 20 in descending order.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URL: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https://github.com/ericjohn05/testrepo/blob/master/jupyter-labs-eda-sql-edx%20(4).ipynb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66798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Map marker have been added to the map with aim to finding an optional location for building  a launch site</a:t>
            </a:r>
            <a:br>
              <a:rPr lang="en-US" sz="1600" dirty="0"/>
            </a:br>
            <a:r>
              <a:rPr lang="en-US" sz="1600" dirty="0"/>
              <a:t>URL: </a:t>
            </a:r>
            <a:r>
              <a:rPr lang="en-US" sz="1600" dirty="0">
                <a:hlinkClick r:id="rId3"/>
              </a:rPr>
              <a:t>https://github.com/ericjohn05/testrepo/blob/master/IBM-DS0321EN-SkillsNetwork_labs_module_3_lab_jupyter_launch_site_location.jupyterlite%20(1).ipynb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60040C-42AB-D4DA-D467-4D37B78C28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0" r="667"/>
          <a:stretch/>
        </p:blipFill>
        <p:spPr>
          <a:xfrm>
            <a:off x="838200" y="1498345"/>
            <a:ext cx="9423399" cy="43541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1E803055-E5D6-36B9-4902-148ED21ADA78}"/>
              </a:ext>
            </a:extLst>
          </p:cNvPr>
          <p:cNvSpPr txBox="1">
            <a:spLocks/>
          </p:cNvSpPr>
          <p:nvPr/>
        </p:nvSpPr>
        <p:spPr>
          <a:xfrm>
            <a:off x="838200" y="1875054"/>
            <a:ext cx="10515600" cy="46679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URL: </a:t>
            </a:r>
            <a:r>
              <a:rPr lang="en-US" sz="1600" dirty="0">
                <a:hlinkClick r:id="rId3"/>
              </a:rPr>
              <a:t>https://github.com/ericjohn05/testrepo/blob/master/spacex_dash_app%20(1).py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9074B0-27E9-9CD5-D6F9-B9147DD70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67180"/>
            <a:ext cx="3024673" cy="2019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2F261F-943D-D9E0-80BE-0ACC60670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052" y="1567180"/>
            <a:ext cx="3062664" cy="2019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24A39E-70FD-4925-42E0-171C44720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849" y="1546451"/>
            <a:ext cx="4223287" cy="37160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0757F55-85EF-0214-A406-585BD78F0750}"/>
              </a:ext>
            </a:extLst>
          </p:cNvPr>
          <p:cNvSpPr/>
          <p:nvPr/>
        </p:nvSpPr>
        <p:spPr>
          <a:xfrm>
            <a:off x="813140" y="3512820"/>
            <a:ext cx="3049733" cy="87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We can see that KSC LC-39A had the most successful launches from all the sites</a:t>
            </a:r>
          </a:p>
          <a:p>
            <a:pPr algn="ctr"/>
            <a:endParaRPr lang="en-US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EFBF5E-5EE5-A8F9-AF7A-0A320879D038}"/>
              </a:ext>
            </a:extLst>
          </p:cNvPr>
          <p:cNvSpPr/>
          <p:nvPr/>
        </p:nvSpPr>
        <p:spPr>
          <a:xfrm>
            <a:off x="8483983" y="3586480"/>
            <a:ext cx="3049733" cy="87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KSC LC-39A achieved a 76.9% success rate while getting a 23.1% failure rate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C0C726-4079-7DD3-D1EF-6F2841B0C20F}"/>
              </a:ext>
            </a:extLst>
          </p:cNvPr>
          <p:cNvSpPr/>
          <p:nvPr/>
        </p:nvSpPr>
        <p:spPr>
          <a:xfrm>
            <a:off x="6939721" y="3271519"/>
            <a:ext cx="1259400" cy="18592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47986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SVM, KNN, and Logistic Regression model achieved the highest accuracy at 83.3% , while the SVM performs the best in terms of Area Under the Curve at 0.958.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URL: </a:t>
            </a:r>
            <a:r>
              <a:rPr lang="en-US" sz="1400" dirty="0">
                <a:hlinkClick r:id="rId3"/>
              </a:rPr>
              <a:t>https://github.com/ericjohn05/testrepo/blob/master/IBM-DS0321EN-SkillsNetwork_labs_module_4_SpaceX_Machine_Learning_Prediction_Part_5.jupyterlite.ipynb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A34367-9B96-CC95-C3DC-D017B1EB4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48" y="3271205"/>
            <a:ext cx="2023313" cy="1702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764092-BE0E-DC8A-0234-43A64F6CD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495" y="3271204"/>
            <a:ext cx="2024109" cy="1702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991F9-28E4-4AF9-695A-47D356EB7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208" y="3231556"/>
            <a:ext cx="2023313" cy="1751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BF3AAE-096D-D643-30D6-90883CE804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9965" y="3225586"/>
            <a:ext cx="2023314" cy="17579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366345"/>
            <a:ext cx="9995041" cy="4659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SVM, KNN, and Logistic Regression models are the best in terms of prediction accuracy for this dataset.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perform better than the heavier payloads.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rates for SpaceX launches is directly proportional time in years they will eventually perfect the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had the most successful launches from all the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GEO,HEO,SSO,ES L1 has the best Success Rate.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674010" y="4460240"/>
            <a:ext cx="10783961" cy="14087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from the site of CCAFS SLC 40 are significantly higher than launches from other sites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D2FADF-4BDB-79C2-5B5C-133657483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58258"/>
            <a:ext cx="10843979" cy="21000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4628768"/>
            <a:ext cx="10515600" cy="12525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majority of Pay Load with lower Mass have been launched from CCAFS SLC 40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CDD42-FEFD-D4A1-4352-6AD76753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35737"/>
            <a:ext cx="10687961" cy="24481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345323" y="2214880"/>
            <a:ext cx="4112649" cy="149442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 types of ES-L1, GEO, HEO, SSO are among the highest success rate.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FE9C2B-DA38-15FD-D620-535B358D2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2053142"/>
            <a:ext cx="6397243" cy="24578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4693920"/>
            <a:ext cx="10515600" cy="11874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trend can be observed of shifting to VLEO launches in recent years.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A9D721-2808-DC65-DCAF-430CB14F0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73298"/>
            <a:ext cx="10515601" cy="28097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0" y="4765040"/>
            <a:ext cx="10395829" cy="11039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strong correlation between ISS and Payload at the range around 2000, as well as between GTO and the range of 4000-8000.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6B87DB-9B3A-F40B-5F9F-F59F7EE66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92" y="1614647"/>
            <a:ext cx="10132168" cy="285575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0" y="4978322"/>
            <a:ext cx="10273909" cy="90302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success rate has increased significantly since 2013 and has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stablised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since 2019, potentially due to advance in technology and lesson learned.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94C899-FAAB-2D8F-CB70-82CA4806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857700"/>
            <a:ext cx="10375510" cy="24643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Unique(LAUNCH_SITE) 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CA38-962D-401C-F643-728D646A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587" y="2481262"/>
            <a:ext cx="2106613" cy="315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* from SPACEXTBL where (LAUNCH_SITE) LIKE 'KSC%' LIMIT 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B8A69A-775D-5F05-FE6A-D1FCCB8E4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" y="2366962"/>
            <a:ext cx="10868025" cy="21240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sum(PAYLOAD_MASS__KG_)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5AB66A-C0FA-F502-457A-CE7E7C215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70" y="2665095"/>
            <a:ext cx="1562100" cy="11620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avg(PAYLOAD_MASS__KG_)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SPACEXTBL WHERE BOOSTER_VERSION = 'F9 v1.1’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0C9E0-1519-FC5B-B458-2AA0E7CF2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662" y="2915444"/>
            <a:ext cx="1590675" cy="10858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min(DATE) from SPACEXTBL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'Success (ground pad)’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30DB0-A46D-F42E-EE37-9DC4E26A6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980" y="2982119"/>
            <a:ext cx="1143000" cy="10191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BOOSTER_VERSION from SPACEXTBL where LANDING__OUTCOME='Success (drone ship)' and PAYLOAD_MASS__KG_ BETWEEN 4000 and 6000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B1253-B5E8-5743-A5F2-D7A1A83D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442" y="3324860"/>
            <a:ext cx="1362075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1502980"/>
            <a:ext cx="6569657" cy="499942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count(MISSION_OUTCOME)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SPACEXTBL WHERE MISSION_OUTCOME = 'Success' or MISSION_OUTCOME = 'Failure (in flight)’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B5987-40A7-1646-1725-DC661BC76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232" y="3205480"/>
            <a:ext cx="1552575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BOOSTER_VERSION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SPACEXTBL where PAYLOAD_MASS__KG_=(select max(PAYLOAD_MASS__KG_) from SPACEXTBL)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D5B59-928E-73F1-E8D1-95351D1CC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337" y="2169536"/>
            <a:ext cx="11525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 * FROM SPACEXTBL WHERE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‘Success%’ and (DATE between ‘2015-01-01’ and ‘2015-12-31’ Order By DATE Desc;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791C3-DB9C-D26F-EAA1-0A16E0294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9" y="3161969"/>
            <a:ext cx="10198132" cy="270825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* FROM SPACEX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'Success%' and (DATE BETWEEN '2010-06-04' AND '2017-03-20') ORDER BY date DESC;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85A986-5CB7-F7C0-8A33-B61298082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34" y="2890745"/>
            <a:ext cx="10858532" cy="199032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E753E2-26EE-F202-D4C0-CA0F867A9E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marked on a map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778B5F-806C-FF36-E104-4B9FC532AD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 marked on the Map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a launch site to its Proximities</a:t>
            </a: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A75F1D97-E339-5921-7EAB-D2606A1EA30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562418" y="1562375"/>
            <a:ext cx="8597900" cy="398852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8" y="1968012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all 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2193C5-BED5-4C90-E1F9-7A4DEA89B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910" y="1586158"/>
            <a:ext cx="5804862" cy="38753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F093F3-1190-1B02-12A5-1E6080875C56}"/>
              </a:ext>
            </a:extLst>
          </p:cNvPr>
          <p:cNvSpPr/>
          <p:nvPr/>
        </p:nvSpPr>
        <p:spPr>
          <a:xfrm>
            <a:off x="2909910" y="5415648"/>
            <a:ext cx="5804862" cy="87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We can see that KSC LC-39A had the most successful launches from all the sites</a:t>
            </a:r>
          </a:p>
          <a:p>
            <a:pPr algn="ctr"/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7" y="1692167"/>
            <a:ext cx="10245332" cy="2585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website, with a cost of 62 million dollars; other providers cost upward of 165 million dollars each, much of the savings is because SpaceX can reuse the first stage.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task is to predict if the first stage of the SpaceX Falcon 9 rocket will land successfully.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by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E2EB8F-91C2-15C4-2BB4-27EB19A17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12" y="1575377"/>
            <a:ext cx="5266802" cy="34725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84B1DF-9CCC-02C9-3545-A2F0C9C81AF8}"/>
              </a:ext>
            </a:extLst>
          </p:cNvPr>
          <p:cNvSpPr/>
          <p:nvPr/>
        </p:nvSpPr>
        <p:spPr>
          <a:xfrm>
            <a:off x="3046267" y="4907013"/>
            <a:ext cx="5266147" cy="87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KSC LC-39A achieved a 76.9% success rate while getting a 23.1% failure rate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1AC2D4-B719-7553-64C3-52344FFBA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849" y="1546450"/>
            <a:ext cx="5239881" cy="46105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D6BC9D-C325-734F-A250-93AB4770F693}"/>
              </a:ext>
            </a:extLst>
          </p:cNvPr>
          <p:cNvSpPr/>
          <p:nvPr/>
        </p:nvSpPr>
        <p:spPr>
          <a:xfrm>
            <a:off x="7704159" y="3637279"/>
            <a:ext cx="1528876" cy="2306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299B8-473A-EF3A-53C1-4AD46E6FC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19" y="1573758"/>
            <a:ext cx="6801485" cy="495372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67F12F-BCA7-2CF7-2D9D-F8C409802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488" y="1671106"/>
            <a:ext cx="2023313" cy="17020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F7F744-3397-0A0C-B9D0-91999DAD7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848" y="3474618"/>
            <a:ext cx="2024109" cy="1702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C104A-5A35-C898-4CE8-98B722226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848" y="1631457"/>
            <a:ext cx="2023313" cy="1751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EC7177-1D79-D420-3E86-2B9B2E19F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0318" y="3429000"/>
            <a:ext cx="2023314" cy="175790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237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SVM, KNN, and Logistic Regression models are the best in terms of prediction accuracy for this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perform better than the heavier payloads.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rates for SpaceX launches is directly proportional time in years they will eventually perfect the launches.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had the most successful launches from all the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GEO,HEO,SSO,ES L1 has the best Success Rate. 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387366"/>
            <a:ext cx="10434017" cy="5405319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tx1"/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tx1"/>
                </a:solidFill>
                <a:latin typeface="Abadi"/>
              </a:rPr>
              <a:t>Web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tx1"/>
                </a:solidFill>
                <a:latin typeface="Abadi"/>
              </a:rPr>
              <a:t>One Hot Encoding data fields for Machine Learning and data cleaning of null values and irrelevant columns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tx1"/>
                </a:solidFill>
                <a:latin typeface="Abadi"/>
              </a:rPr>
              <a:t>LR, KNN, SVM, DT models have been built and evaluated for the best classifier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053789" y="1825625"/>
            <a:ext cx="5042211" cy="460158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datasets was collected: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 data that is gathered from the SpaceX REST API.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API will give us data about launches, including information about the rocket used, payload delivered, launch specifications, landing specifications, and landing outcome.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REST API endpoints, or URL, starts with api.spacexdata.com/v4/.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Another popular data source for obtaining Falcon 9 Launch data is web scraping Wikipedia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3A3DBB9-CB7C-D3A4-D1A7-2D2A1CFB5C90}"/>
              </a:ext>
            </a:extLst>
          </p:cNvPr>
          <p:cNvSpPr txBox="1">
            <a:spLocks/>
          </p:cNvSpPr>
          <p:nvPr/>
        </p:nvSpPr>
        <p:spPr>
          <a:xfrm>
            <a:off x="6794189" y="1459865"/>
            <a:ext cx="5042211" cy="46015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SpaceX API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Web Scrapping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F863A5-317D-FD7A-EEB5-57BDB605F758}"/>
              </a:ext>
            </a:extLst>
          </p:cNvPr>
          <p:cNvSpPr/>
          <p:nvPr/>
        </p:nvSpPr>
        <p:spPr>
          <a:xfrm>
            <a:off x="6336989" y="1885114"/>
            <a:ext cx="1117600" cy="632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Use SpaceX REST API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40B104-B0A5-26C6-30DE-57E95C18BE82}"/>
              </a:ext>
            </a:extLst>
          </p:cNvPr>
          <p:cNvSpPr/>
          <p:nvPr/>
        </p:nvSpPr>
        <p:spPr>
          <a:xfrm>
            <a:off x="7972749" y="1895274"/>
            <a:ext cx="1117600" cy="632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Use SpaceX REST API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2D6D9-5F84-75F4-B277-F59A6BD734F2}"/>
              </a:ext>
            </a:extLst>
          </p:cNvPr>
          <p:cNvCxnSpPr>
            <a:stCxn id="3" idx="2"/>
          </p:cNvCxnSpPr>
          <p:nvPr/>
        </p:nvCxnSpPr>
        <p:spPr>
          <a:xfrm>
            <a:off x="6895789" y="2517800"/>
            <a:ext cx="558800" cy="421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326F5A-2D5F-F38D-DE9A-D790531A02F9}"/>
              </a:ext>
            </a:extLst>
          </p:cNvPr>
          <p:cNvCxnSpPr>
            <a:cxnSpLocks/>
          </p:cNvCxnSpPr>
          <p:nvPr/>
        </p:nvCxnSpPr>
        <p:spPr>
          <a:xfrm>
            <a:off x="8536629" y="2517800"/>
            <a:ext cx="558800" cy="421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371A5B-7804-42C9-116E-F9481A7E469C}"/>
              </a:ext>
            </a:extLst>
          </p:cNvPr>
          <p:cNvSpPr/>
          <p:nvPr/>
        </p:nvSpPr>
        <p:spPr>
          <a:xfrm>
            <a:off x="7082495" y="2953186"/>
            <a:ext cx="1117600" cy="632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Return SpaceX Data In JSON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FE19CED-89FB-4111-AA12-AD239AE363E2}"/>
              </a:ext>
            </a:extLst>
          </p:cNvPr>
          <p:cNvSpPr/>
          <p:nvPr/>
        </p:nvSpPr>
        <p:spPr>
          <a:xfrm>
            <a:off x="8643309" y="2953186"/>
            <a:ext cx="1192546" cy="632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Extract Data using Beautiful Soup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43FE0EA-AAB5-9F8C-FC82-E3EEDC49676E}"/>
              </a:ext>
            </a:extLst>
          </p:cNvPr>
          <p:cNvSpPr/>
          <p:nvPr/>
        </p:nvSpPr>
        <p:spPr>
          <a:xfrm>
            <a:off x="6342069" y="4145081"/>
            <a:ext cx="1117600" cy="632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Normalize Data into CSV File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6DC2D4-9648-CE36-6D23-47C5514788F5}"/>
              </a:ext>
            </a:extLst>
          </p:cNvPr>
          <p:cNvSpPr/>
          <p:nvPr/>
        </p:nvSpPr>
        <p:spPr>
          <a:xfrm>
            <a:off x="7902883" y="4145081"/>
            <a:ext cx="1192546" cy="632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Normalize Data into CSV File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802532-1FC9-969C-4CC6-9D95E7467275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flipH="1">
            <a:off x="6900869" y="3585872"/>
            <a:ext cx="740426" cy="55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929B45-1DAC-6A95-9E07-CF1961A1DC98}"/>
              </a:ext>
            </a:extLst>
          </p:cNvPr>
          <p:cNvCxnSpPr>
            <a:stCxn id="15" idx="2"/>
            <a:endCxn id="18" idx="0"/>
          </p:cNvCxnSpPr>
          <p:nvPr/>
        </p:nvCxnSpPr>
        <p:spPr>
          <a:xfrm flipH="1">
            <a:off x="8499156" y="3585872"/>
            <a:ext cx="740426" cy="55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D2B028E-CE8F-17C5-AA62-71BB62F31A19}"/>
              </a:ext>
            </a:extLst>
          </p:cNvPr>
          <p:cNvSpPr/>
          <p:nvPr/>
        </p:nvSpPr>
        <p:spPr>
          <a:xfrm>
            <a:off x="7150132" y="5327866"/>
            <a:ext cx="1117600" cy="632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Return SpaceX Data In JSON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04F8EC1-D104-A10D-7667-A17680A3F4C1}"/>
              </a:ext>
            </a:extLst>
          </p:cNvPr>
          <p:cNvCxnSpPr>
            <a:stCxn id="17" idx="2"/>
            <a:endCxn id="25" idx="1"/>
          </p:cNvCxnSpPr>
          <p:nvPr/>
        </p:nvCxnSpPr>
        <p:spPr>
          <a:xfrm rot="16200000" flipH="1">
            <a:off x="6592279" y="5086356"/>
            <a:ext cx="866442" cy="2492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0DB79FB-AD45-D69E-4105-3880304E19FB}"/>
              </a:ext>
            </a:extLst>
          </p:cNvPr>
          <p:cNvCxnSpPr>
            <a:cxnSpLocks/>
            <a:stCxn id="18" idx="2"/>
            <a:endCxn id="25" idx="3"/>
          </p:cNvCxnSpPr>
          <p:nvPr/>
        </p:nvCxnSpPr>
        <p:spPr>
          <a:xfrm rot="5400000">
            <a:off x="7950223" y="5095276"/>
            <a:ext cx="866442" cy="2314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910262" y="1514475"/>
            <a:ext cx="5461000" cy="45116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sz="1800" b="1" dirty="0">
                <a:solidFill>
                  <a:srgbClr val="1C7DDB"/>
                </a:solidFill>
                <a:latin typeface="Abadi"/>
              </a:rPr>
              <a:t>Response From API</a:t>
            </a:r>
          </a:p>
          <a:p>
            <a:pPr marL="342900" indent="-342900">
              <a:buAutoNum type="arabicPeriod"/>
            </a:pPr>
            <a:endParaRPr lang="en-US" sz="1800" b="1" dirty="0">
              <a:solidFill>
                <a:srgbClr val="1C7DDB"/>
              </a:solidFill>
              <a:latin typeface="Abadi"/>
            </a:endParaRPr>
          </a:p>
          <a:p>
            <a:pPr marL="342900" indent="-342900">
              <a:buAutoNum type="arabicPeriod"/>
            </a:pPr>
            <a:endParaRPr lang="en-US" sz="1800" b="1" dirty="0">
              <a:solidFill>
                <a:srgbClr val="1C7DDB"/>
              </a:solidFill>
              <a:latin typeface="Abadi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rgbClr val="1C7DDB"/>
                </a:solidFill>
                <a:latin typeface="Abadi"/>
              </a:rPr>
              <a:t>Getting Response to a JSON file</a:t>
            </a:r>
            <a:endParaRPr lang="en-US" sz="1800" dirty="0">
              <a:solidFill>
                <a:srgbClr val="1C7DDB"/>
              </a:solidFill>
              <a:latin typeface="Abadi"/>
            </a:endParaRPr>
          </a:p>
          <a:p>
            <a:pPr marL="342900" indent="-342900">
              <a:buAutoNum type="arabicPeriod"/>
            </a:pPr>
            <a:endParaRPr lang="en-US" sz="1800" dirty="0">
              <a:solidFill>
                <a:srgbClr val="1C7DDB"/>
              </a:solidFill>
              <a:latin typeface="Abadi"/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Apply Custom Function to Clean Data</a:t>
            </a:r>
          </a:p>
          <a:p>
            <a:pPr marL="342900" indent="-342900">
              <a:buAutoNum type="arabicPeriod"/>
            </a:pPr>
            <a:endParaRPr lang="en-US" sz="1800" dirty="0">
              <a:solidFill>
                <a:srgbClr val="1C7DDB"/>
              </a:solidFill>
              <a:latin typeface="Abadi"/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Assign List to Dictionary then </a:t>
            </a:r>
            <a:r>
              <a:rPr lang="en-US" sz="1800" dirty="0" err="1">
                <a:solidFill>
                  <a:srgbClr val="1C7DDB"/>
                </a:solidFill>
                <a:latin typeface="Abadi"/>
              </a:rPr>
              <a:t>Dataframe</a:t>
            </a:r>
            <a:endParaRPr lang="en-US" sz="1800" dirty="0">
              <a:solidFill>
                <a:srgbClr val="1C7DDB"/>
              </a:solidFill>
              <a:latin typeface="Abadi"/>
            </a:endParaRPr>
          </a:p>
          <a:p>
            <a:pPr marL="342900" indent="-342900">
              <a:buAutoNum type="arabicPeriod"/>
            </a:pPr>
            <a:endParaRPr lang="en-US" sz="1800" dirty="0">
              <a:solidFill>
                <a:srgbClr val="1C7DDB"/>
              </a:solidFill>
              <a:latin typeface="Abadi"/>
            </a:endParaRPr>
          </a:p>
          <a:p>
            <a:pPr marL="342900" indent="-342900">
              <a:buAutoNum type="arabicPeriod"/>
            </a:pPr>
            <a:endParaRPr lang="en-US" sz="1800" dirty="0">
              <a:solidFill>
                <a:srgbClr val="1C7DDB"/>
              </a:solidFill>
              <a:latin typeface="Abadi"/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rgbClr val="1C7DDB"/>
                </a:solidFill>
                <a:latin typeface="Abadi"/>
              </a:rPr>
              <a:t>Filter </a:t>
            </a:r>
            <a:r>
              <a:rPr lang="en-US" sz="1800" dirty="0" err="1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sz="1800" dirty="0">
                <a:solidFill>
                  <a:srgbClr val="1C7DDB"/>
                </a:solidFill>
                <a:latin typeface="Abadi"/>
              </a:rPr>
              <a:t> and Export to Flat File (.csv)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SpaceX REST calls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r>
              <a:rPr lang="en-US" sz="1600" b="1" dirty="0"/>
              <a:t>URL: </a:t>
            </a:r>
            <a:r>
              <a:rPr lang="en-US" sz="1600" b="1" dirty="0">
                <a:hlinkClick r:id="rId3"/>
              </a:rPr>
              <a:t>https://github.com/ericjohn05/testrepo/blob/master/Final_Assignment.ipynb</a:t>
            </a: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E9FF09-6AA9-0363-C448-707D8E7A1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24879"/>
            <a:ext cx="4211002" cy="824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CF4BC-3A16-EC94-D89E-3A7041B00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120" y="2989150"/>
            <a:ext cx="4958080" cy="194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3D0D9C-7550-FF62-FD06-79BE5E077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167120" y="3172477"/>
            <a:ext cx="2661920" cy="2156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4BDB9-1F30-7150-0B51-82CFF86A3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240" y="3677213"/>
            <a:ext cx="1198880" cy="1482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8605CD-E822-9888-2B3E-4D63BDEA8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8886" y="3825462"/>
            <a:ext cx="1178234" cy="1673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6AB948-4BAA-DDC6-7112-1C046F741F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7120" y="3672194"/>
            <a:ext cx="1277652" cy="1946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DB2AD9-06DE-C52D-BE7D-08D97DD3DFF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3150" b="-1"/>
          <a:stretch/>
        </p:blipFill>
        <p:spPr>
          <a:xfrm>
            <a:off x="7460329" y="3843906"/>
            <a:ext cx="1473169" cy="1673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07E6C5-9D7A-D3F1-CC2B-C56DAA88F5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6967" y="4423883"/>
            <a:ext cx="2423795" cy="5875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2B0BAF0-7965-873F-4153-9A4B846687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7808" y="4526551"/>
            <a:ext cx="1473170" cy="5382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F243F6-7E42-A029-8BB6-5EAD0D4E0A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99819" y="4455869"/>
            <a:ext cx="1201784" cy="5012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389A297-6F3A-C691-8F51-1B0D3B123F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1144" y="5061749"/>
            <a:ext cx="2049416" cy="1433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424573-5525-17F9-F2EB-3790F5BF9B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04586" y="5568386"/>
            <a:ext cx="2962126" cy="1433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88DB327-C64D-0972-DE3B-2AF1D0E8D39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25370"/>
          <a:stretch/>
        </p:blipFill>
        <p:spPr>
          <a:xfrm>
            <a:off x="6163946" y="5716677"/>
            <a:ext cx="3697017" cy="2104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Scrapping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dirty="0"/>
              <a:t>URL: </a:t>
            </a:r>
            <a:r>
              <a:rPr lang="en-US" sz="1600" b="1" dirty="0">
                <a:hlinkClick r:id="rId3"/>
              </a:rPr>
              <a:t>https://github.com/ericjohn05/testrepo/blob/master/jupyter-labs-webscraping%20(1).ipynb</a:t>
            </a:r>
            <a:endParaRPr lang="en-US" sz="1600" b="1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1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/>
          <p:cNvSpPr txBox="1"/>
          <p:nvPr/>
        </p:nvSpPr>
        <p:spPr>
          <a:xfrm>
            <a:off x="5910262" y="1493520"/>
            <a:ext cx="5461000" cy="4505643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1800" b="1" dirty="0">
                <a:solidFill>
                  <a:srgbClr val="1C7DDB"/>
                </a:solidFill>
                <a:latin typeface="Abadi"/>
              </a:rPr>
              <a:t>Getting Response from HTML</a:t>
            </a:r>
          </a:p>
          <a:p>
            <a:pPr marL="342900" indent="-342900">
              <a:buAutoNum type="arabicPeriod"/>
            </a:pPr>
            <a:endParaRPr lang="en-US" sz="1800" b="1" dirty="0">
              <a:solidFill>
                <a:srgbClr val="1C7DDB"/>
              </a:solidFill>
              <a:latin typeface="Abadi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rgbClr val="1C7DDB"/>
                </a:solidFill>
                <a:latin typeface="Abadi"/>
              </a:rPr>
              <a:t>Creating </a:t>
            </a:r>
            <a:r>
              <a:rPr lang="en-US" sz="1800" b="1" dirty="0" err="1">
                <a:solidFill>
                  <a:srgbClr val="1C7DDB"/>
                </a:solidFill>
                <a:latin typeface="Abadi"/>
              </a:rPr>
              <a:t>BeautifulSoup</a:t>
            </a:r>
            <a:r>
              <a:rPr lang="en-US" sz="1800" b="1" dirty="0">
                <a:solidFill>
                  <a:srgbClr val="1C7DDB"/>
                </a:solidFill>
                <a:latin typeface="Abadi"/>
              </a:rPr>
              <a:t> Object</a:t>
            </a:r>
          </a:p>
          <a:p>
            <a:pPr marL="342900" indent="-342900">
              <a:buAutoNum type="arabicPeriod"/>
            </a:pPr>
            <a:endParaRPr lang="en-US" sz="1800" b="1" dirty="0">
              <a:solidFill>
                <a:srgbClr val="1C7DDB"/>
              </a:solidFill>
              <a:latin typeface="Abadi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rgbClr val="1C7DDB"/>
                </a:solidFill>
                <a:latin typeface="Abadi"/>
              </a:rPr>
              <a:t>Finding Tables</a:t>
            </a:r>
          </a:p>
          <a:p>
            <a:pPr marL="342900" indent="-342900">
              <a:buAutoNum type="arabicPeriod"/>
            </a:pPr>
            <a:endParaRPr lang="en-US" sz="1800" b="1" dirty="0">
              <a:solidFill>
                <a:srgbClr val="1C7DDB"/>
              </a:solidFill>
              <a:latin typeface="Abadi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rgbClr val="1C7DDB"/>
                </a:solidFill>
                <a:latin typeface="Abadi"/>
              </a:rPr>
              <a:t>Getting Column Names</a:t>
            </a:r>
          </a:p>
          <a:p>
            <a:pPr marL="342900" indent="-342900">
              <a:buAutoNum type="arabicPeriod"/>
            </a:pPr>
            <a:endParaRPr lang="en-US" sz="1800" b="1" dirty="0">
              <a:solidFill>
                <a:srgbClr val="1C7DDB"/>
              </a:solidFill>
              <a:latin typeface="Abadi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rgbClr val="1C7DDB"/>
                </a:solidFill>
                <a:latin typeface="Abadi"/>
              </a:rPr>
              <a:t>Creation of Dictionary</a:t>
            </a:r>
          </a:p>
          <a:p>
            <a:pPr marL="342900" indent="-342900">
              <a:buAutoNum type="arabicPeriod"/>
            </a:pPr>
            <a:endParaRPr lang="en-US" sz="1800" b="1" dirty="0">
              <a:solidFill>
                <a:srgbClr val="1C7DDB"/>
              </a:solidFill>
              <a:latin typeface="Abadi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rgbClr val="1C7DDB"/>
                </a:solidFill>
                <a:latin typeface="Abadi"/>
              </a:rPr>
              <a:t>Appending Data to Keys</a:t>
            </a:r>
          </a:p>
          <a:p>
            <a:pPr marL="342900" indent="-342900">
              <a:buAutoNum type="arabicPeriod"/>
            </a:pPr>
            <a:endParaRPr lang="en-US" sz="1800" b="1" dirty="0">
              <a:solidFill>
                <a:srgbClr val="1C7DDB"/>
              </a:solidFill>
              <a:latin typeface="Abadi"/>
            </a:endParaRPr>
          </a:p>
          <a:p>
            <a:pPr marL="342900" indent="-342900">
              <a:buAutoNum type="arabicPeriod"/>
            </a:pPr>
            <a:r>
              <a:rPr lang="en-US" sz="1800" b="1" dirty="0">
                <a:solidFill>
                  <a:srgbClr val="1C7DDB"/>
                </a:solidFill>
                <a:latin typeface="Abadi"/>
              </a:rPr>
              <a:t>Converting Dictionary to </a:t>
            </a:r>
            <a:r>
              <a:rPr lang="en-US" sz="1800" b="1" dirty="0" err="1">
                <a:solidFill>
                  <a:srgbClr val="1C7DDB"/>
                </a:solidFill>
                <a:latin typeface="Abadi"/>
              </a:rPr>
              <a:t>Dataframe</a:t>
            </a:r>
            <a:endParaRPr lang="en-US" sz="1800" b="1" dirty="0">
              <a:solidFill>
                <a:srgbClr val="1C7DDB"/>
              </a:solidFill>
              <a:latin typeface="Abadi"/>
            </a:endParaRPr>
          </a:p>
          <a:p>
            <a:pPr marL="342900" indent="-342900">
              <a:buAutoNum type="arabicPeriod"/>
            </a:pPr>
            <a:endParaRPr lang="en-US" sz="1800" b="1" dirty="0">
              <a:solidFill>
                <a:srgbClr val="1C7DDB"/>
              </a:solidFill>
              <a:latin typeface="Abadi"/>
            </a:endParaRPr>
          </a:p>
          <a:p>
            <a:pPr marL="342900" indent="-342900">
              <a:buAutoNum type="arabicPeriod"/>
            </a:pPr>
            <a:r>
              <a:rPr lang="en-US" sz="1800" b="1" dirty="0" err="1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sz="1800" b="1" dirty="0">
                <a:solidFill>
                  <a:srgbClr val="1C7DDB"/>
                </a:solidFill>
                <a:latin typeface="Abadi"/>
              </a:rPr>
              <a:t> to .CSV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Abadi" panose="020B0604020104020204" pitchFamily="34" charset="0"/>
              <a:cs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9E483-9AB1-FACF-CFD2-93A04999D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290" y="1735456"/>
            <a:ext cx="2729230" cy="216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4369F2-1B94-E0EC-F360-B0385CA39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289" y="2322195"/>
            <a:ext cx="4055575" cy="2168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FBA8F-2D9C-C8AC-6452-F1AC9AE95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290" y="2924005"/>
            <a:ext cx="2729231" cy="1925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8D8B6D-FF0B-DAFA-59E7-D4C90720C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543" y="3211194"/>
            <a:ext cx="1839737" cy="6955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E50F7F-D619-5245-BC80-774154CFC7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9195" y="4578946"/>
            <a:ext cx="2419420" cy="380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89AC48-D68E-A276-FD10-E25D0BCDFB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4290" y="4001357"/>
            <a:ext cx="1165248" cy="3806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F004F4-D8B9-92BE-16EB-385C2D8F38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9996" y="3991050"/>
            <a:ext cx="1165248" cy="2492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010ED5-06A7-64E1-94E2-D0708D4CA5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0177" y="3992249"/>
            <a:ext cx="1197226" cy="4283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5197F7-5A1B-CE05-37AA-D431FEA974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6476" y="5224277"/>
            <a:ext cx="1938247" cy="1925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DE3FCDD-6999-7D29-6FA6-002CF132E9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6547" y="5781394"/>
            <a:ext cx="3031178" cy="1259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1647</Words>
  <Application>Microsoft Office PowerPoint</Application>
  <PresentationFormat>Widescreen</PresentationFormat>
  <Paragraphs>286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Eric John Sulit</cp:lastModifiedBy>
  <cp:revision>234</cp:revision>
  <dcterms:created xsi:type="dcterms:W3CDTF">2021-04-29T18:58:00Z</dcterms:created>
  <dcterms:modified xsi:type="dcterms:W3CDTF">2023-03-30T20:29:00Z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</Properties>
</file>